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4" r:id="rId5"/>
    <p:sldId id="285" r:id="rId6"/>
    <p:sldId id="269" r:id="rId7"/>
    <p:sldId id="261" r:id="rId8"/>
    <p:sldId id="262" r:id="rId9"/>
    <p:sldId id="263" r:id="rId10"/>
    <p:sldId id="283" r:id="rId11"/>
    <p:sldId id="259" r:id="rId12"/>
    <p:sldId id="264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65" r:id="rId21"/>
    <p:sldId id="266" r:id="rId22"/>
    <p:sldId id="267" r:id="rId23"/>
    <p:sldId id="268" r:id="rId24"/>
    <p:sldId id="270" r:id="rId25"/>
    <p:sldId id="272" r:id="rId26"/>
    <p:sldId id="294" r:id="rId27"/>
    <p:sldId id="296" r:id="rId28"/>
    <p:sldId id="295" r:id="rId29"/>
    <p:sldId id="297" r:id="rId30"/>
    <p:sldId id="273" r:id="rId31"/>
    <p:sldId id="274" r:id="rId32"/>
    <p:sldId id="275" r:id="rId33"/>
    <p:sldId id="276" r:id="rId34"/>
    <p:sldId id="277" r:id="rId35"/>
    <p:sldId id="282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AD9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ssetalk.cn" TargetMode="External"/><Relationship Id="rId2" Type="http://schemas.openxmlformats.org/officeDocument/2006/relationships/hyperlink" Target="http://www.collectin.c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kubectl/" TargetMode="External"/><Relationship Id="rId2" Type="http://schemas.openxmlformats.org/officeDocument/2006/relationships/hyperlink" Target="https://www.kubernetes.org.cn/doc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csdn.net/gongxsh00/article/details/7993213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/>
          <p:cNvPicPr>
            <a:picLocks noChangeAspect="1"/>
          </p:cNvPicPr>
          <p:nvPr/>
        </p:nvPicPr>
        <p:blipFill>
          <a:blip r:embed="rId2">
            <a:alphaModFix amt="95800"/>
            <a:extLst/>
          </a:blip>
          <a:stretch>
            <a:fillRect/>
          </a:stretch>
        </p:blipFill>
        <p:spPr>
          <a:xfrm>
            <a:off x="-2713859" y="-405011"/>
            <a:ext cx="15837701" cy="1056362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-84677" y="-67504"/>
            <a:ext cx="13174155" cy="9888608"/>
          </a:xfrm>
          <a:prstGeom prst="rect">
            <a:avLst/>
          </a:prstGeom>
          <a:solidFill>
            <a:srgbClr val="000000">
              <a:alpha val="3067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3852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684304" y="5545855"/>
            <a:ext cx="1163619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dirty="0"/>
              <a:t>.NET Core on Kubernetes</a:t>
            </a:r>
            <a:r>
              <a:rPr lang="zh-CN" altLang="en-US" dirty="0"/>
              <a:t>快速入门</a:t>
            </a:r>
            <a:endParaRPr dirty="0"/>
          </a:p>
        </p:txBody>
      </p:sp>
      <p:sp>
        <p:nvSpPr>
          <p:cNvPr id="122" name="Shape 122"/>
          <p:cNvSpPr/>
          <p:nvPr/>
        </p:nvSpPr>
        <p:spPr>
          <a:xfrm>
            <a:off x="4413250" y="4114799"/>
            <a:ext cx="4178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dirty="0" err="1"/>
              <a:t>拥抱未来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512FC2-C7A3-4526-9DAB-8A5AD9C88A24}"/>
              </a:ext>
            </a:extLst>
          </p:cNvPr>
          <p:cNvSpPr/>
          <p:nvPr/>
        </p:nvSpPr>
        <p:spPr>
          <a:xfrm>
            <a:off x="315931" y="3620429"/>
            <a:ext cx="3667001" cy="2766951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K8S 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DFE7F7-F0FE-4379-87B6-E79A58E5860F}"/>
              </a:ext>
            </a:extLst>
          </p:cNvPr>
          <p:cNvSpPr/>
          <p:nvPr/>
        </p:nvSpPr>
        <p:spPr>
          <a:xfrm>
            <a:off x="534390" y="4055353"/>
            <a:ext cx="3313213" cy="15799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8DAE4F-188E-4ACB-B680-CE9873D2A954}"/>
              </a:ext>
            </a:extLst>
          </p:cNvPr>
          <p:cNvSpPr/>
          <p:nvPr/>
        </p:nvSpPr>
        <p:spPr>
          <a:xfrm>
            <a:off x="1971302" y="5814996"/>
            <a:ext cx="1876301" cy="4719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Node1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354718-6DF4-4DF0-AA43-5FECE2C1056F}"/>
              </a:ext>
            </a:extLst>
          </p:cNvPr>
          <p:cNvSpPr/>
          <p:nvPr/>
        </p:nvSpPr>
        <p:spPr>
          <a:xfrm>
            <a:off x="4201391" y="3620429"/>
            <a:ext cx="3667001" cy="2766951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99A8D2-63AA-4F76-AD7E-EAA0E4C97907}"/>
              </a:ext>
            </a:extLst>
          </p:cNvPr>
          <p:cNvSpPr/>
          <p:nvPr/>
        </p:nvSpPr>
        <p:spPr>
          <a:xfrm>
            <a:off x="4419850" y="4055353"/>
            <a:ext cx="3313213" cy="15799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564F60-5421-465C-B77F-CC7F12FB53DE}"/>
              </a:ext>
            </a:extLst>
          </p:cNvPr>
          <p:cNvSpPr/>
          <p:nvPr/>
        </p:nvSpPr>
        <p:spPr>
          <a:xfrm>
            <a:off x="5856762" y="5814996"/>
            <a:ext cx="1876301" cy="4719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Node2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F1BAA8-87E4-49BC-B952-A9F65A8EF077}"/>
              </a:ext>
            </a:extLst>
          </p:cNvPr>
          <p:cNvSpPr/>
          <p:nvPr/>
        </p:nvSpPr>
        <p:spPr>
          <a:xfrm>
            <a:off x="8086851" y="3620429"/>
            <a:ext cx="3667001" cy="2766951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AFCBBC-57D2-49D7-B946-BD058B337FBB}"/>
              </a:ext>
            </a:extLst>
          </p:cNvPr>
          <p:cNvSpPr/>
          <p:nvPr/>
        </p:nvSpPr>
        <p:spPr>
          <a:xfrm>
            <a:off x="8305310" y="4055353"/>
            <a:ext cx="3313213" cy="15799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5FCB8B-2F03-40F8-BC1A-58666C2726FD}"/>
              </a:ext>
            </a:extLst>
          </p:cNvPr>
          <p:cNvSpPr/>
          <p:nvPr/>
        </p:nvSpPr>
        <p:spPr>
          <a:xfrm>
            <a:off x="9742222" y="5814996"/>
            <a:ext cx="1876301" cy="4719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Node2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34800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satOff val="-3355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Agenda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dirty="0"/>
              <a:t>K8S</a:t>
            </a:r>
            <a:r>
              <a:rPr lang="zh-CN" altLang="en-US" dirty="0"/>
              <a:t>集群基本概念 </a:t>
            </a:r>
            <a:endParaRPr lang="en-US" altLang="zh-CN" dirty="0"/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zh-CN" altLang="en-US" dirty="0"/>
              <a:t>本地搭建</a:t>
            </a:r>
            <a:r>
              <a:rPr lang="en-US" altLang="zh-CN" dirty="0"/>
              <a:t>k8s</a:t>
            </a:r>
            <a:r>
              <a:rPr lang="zh-CN" altLang="en-US" dirty="0"/>
              <a:t>单节点集群</a:t>
            </a:r>
            <a:endParaRPr lang="en-US" altLang="zh-CN" dirty="0"/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en-US" altLang="zh-CN" dirty="0"/>
              <a:t>POD &amp; Service &amp; Deployment</a:t>
            </a:r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en-US" altLang="zh-CN" dirty="0"/>
              <a:t>Service </a:t>
            </a:r>
            <a:r>
              <a:rPr lang="zh-CN" altLang="en-US" dirty="0"/>
              <a:t>的三种类型</a:t>
            </a:r>
            <a:endParaRPr lang="en-US" altLang="zh-CN" dirty="0"/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en-US" altLang="zh-CN" dirty="0" err="1"/>
              <a:t>Yaml</a:t>
            </a:r>
            <a:r>
              <a:rPr lang="en-US" altLang="zh-CN" dirty="0"/>
              <a:t> </a:t>
            </a:r>
            <a:r>
              <a:rPr lang="zh-CN" altLang="en-US" dirty="0"/>
              <a:t>部署文件语法初体验</a:t>
            </a:r>
            <a:endParaRPr lang="en-US" altLang="zh-CN" dirty="0"/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zh-CN" altLang="en-US" dirty="0"/>
              <a:t>初始化一个</a:t>
            </a:r>
            <a:r>
              <a:rPr lang="en-US" altLang="zh-CN" dirty="0"/>
              <a:t>.NET Core API </a:t>
            </a:r>
            <a:r>
              <a:rPr lang="zh-CN" altLang="en-US" dirty="0"/>
              <a:t>并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/>
              <a:t>docker hub</a:t>
            </a:r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zh-CN" altLang="en-US" dirty="0"/>
              <a:t>把</a:t>
            </a:r>
            <a:r>
              <a:rPr lang="en-US" altLang="zh-CN" dirty="0" err="1"/>
              <a:t>.Net</a:t>
            </a:r>
            <a:r>
              <a:rPr lang="en-US" altLang="zh-CN" dirty="0"/>
              <a:t> Core API </a:t>
            </a:r>
            <a:r>
              <a:rPr lang="zh-CN" altLang="en-US" dirty="0"/>
              <a:t>部署到 </a:t>
            </a:r>
            <a:r>
              <a:rPr lang="en-US" altLang="zh-CN" dirty="0"/>
              <a:t>K8s</a:t>
            </a:r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lang="en-US" altLang="zh-CN" dirty="0"/>
              <a:t>K8S</a:t>
            </a:r>
            <a:r>
              <a:rPr lang="zh-CN" altLang="en-US" dirty="0"/>
              <a:t>集群高级概念 </a:t>
            </a:r>
            <a:endParaRPr lang="en-US" altLang="zh-CN" dirty="0"/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satOff val="-3355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952500" y="2449572"/>
            <a:ext cx="11099800" cy="635174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集群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Node (Master and Worker)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zh-CN" altLang="en-US" dirty="0"/>
              <a:t>资源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 err="1"/>
              <a:t>Kubectl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5CB1C4C-B5C5-4FBE-AD9C-8359D96A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K8S</a:t>
            </a:r>
            <a:r>
              <a:rPr lang="zh-CN" altLang="en-US" dirty="0">
                <a:solidFill>
                  <a:schemeClr val="bg1"/>
                </a:solidFill>
              </a:rPr>
              <a:t>集群基本概念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BBD7FF0-8AC1-4668-98A9-09F4EC7679D9}"/>
              </a:ext>
            </a:extLst>
          </p:cNvPr>
          <p:cNvSpPr/>
          <p:nvPr/>
        </p:nvSpPr>
        <p:spPr>
          <a:xfrm>
            <a:off x="9059866" y="909998"/>
            <a:ext cx="2656115" cy="41652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71FC52-3790-4568-B0B7-1B087A1C1D36}"/>
              </a:ext>
            </a:extLst>
          </p:cNvPr>
          <p:cNvSpPr/>
          <p:nvPr/>
        </p:nvSpPr>
        <p:spPr>
          <a:xfrm>
            <a:off x="5962385" y="897187"/>
            <a:ext cx="2656115" cy="41652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FD26C-FECF-479E-9964-574DA7F41D0C}"/>
              </a:ext>
            </a:extLst>
          </p:cNvPr>
          <p:cNvSpPr txBox="1"/>
          <p:nvPr/>
        </p:nvSpPr>
        <p:spPr>
          <a:xfrm>
            <a:off x="2345376" y="8518994"/>
            <a:ext cx="1793174" cy="6565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kubectl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BF3FF-F6A3-495E-A537-2824DFC5D8C1}"/>
              </a:ext>
            </a:extLst>
          </p:cNvPr>
          <p:cNvSpPr/>
          <p:nvPr/>
        </p:nvSpPr>
        <p:spPr>
          <a:xfrm>
            <a:off x="6570006" y="2365207"/>
            <a:ext cx="1632858" cy="4719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285013-F693-44DF-A4F8-02BE74B5B287}"/>
              </a:ext>
            </a:extLst>
          </p:cNvPr>
          <p:cNvSpPr/>
          <p:nvPr/>
        </p:nvSpPr>
        <p:spPr>
          <a:xfrm>
            <a:off x="6570006" y="3128079"/>
            <a:ext cx="1632858" cy="4719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0CAB62-BEE7-4481-A765-463BD9562A38}"/>
              </a:ext>
            </a:extLst>
          </p:cNvPr>
          <p:cNvSpPr/>
          <p:nvPr/>
        </p:nvSpPr>
        <p:spPr>
          <a:xfrm>
            <a:off x="9394354" y="2365207"/>
            <a:ext cx="1632858" cy="4719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C0B429-2619-4626-96DA-27983AE09D86}"/>
              </a:ext>
            </a:extLst>
          </p:cNvPr>
          <p:cNvSpPr/>
          <p:nvPr/>
        </p:nvSpPr>
        <p:spPr>
          <a:xfrm>
            <a:off x="9394354" y="2992620"/>
            <a:ext cx="1632858" cy="4719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DC35D-2479-4E89-9F8A-669C48797120}"/>
              </a:ext>
            </a:extLst>
          </p:cNvPr>
          <p:cNvSpPr txBox="1"/>
          <p:nvPr/>
        </p:nvSpPr>
        <p:spPr>
          <a:xfrm>
            <a:off x="7454718" y="4418651"/>
            <a:ext cx="10964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BB333C-E2A9-4808-8F2E-7DFE876CBCE0}"/>
              </a:ext>
            </a:extLst>
          </p:cNvPr>
          <p:cNvSpPr txBox="1"/>
          <p:nvPr/>
        </p:nvSpPr>
        <p:spPr>
          <a:xfrm>
            <a:off x="10478984" y="4405840"/>
            <a:ext cx="10964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64C500-6677-4524-BA62-45D53D76EECB}"/>
              </a:ext>
            </a:extLst>
          </p:cNvPr>
          <p:cNvSpPr/>
          <p:nvPr/>
        </p:nvSpPr>
        <p:spPr>
          <a:xfrm>
            <a:off x="613575" y="5016785"/>
            <a:ext cx="2307738" cy="15799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3E4E08-7104-4B61-B8A2-873ADFE9E0B6}"/>
              </a:ext>
            </a:extLst>
          </p:cNvPr>
          <p:cNvSpPr/>
          <p:nvPr/>
        </p:nvSpPr>
        <p:spPr>
          <a:xfrm>
            <a:off x="3390422" y="5016785"/>
            <a:ext cx="2307738" cy="15799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56065-334F-4FF6-9A5F-5948C415C5CE}"/>
              </a:ext>
            </a:extLst>
          </p:cNvPr>
          <p:cNvSpPr txBox="1"/>
          <p:nvPr/>
        </p:nvSpPr>
        <p:spPr>
          <a:xfrm>
            <a:off x="1344136" y="5977588"/>
            <a:ext cx="14683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master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FB3BD2-78E1-4BC9-9D6D-97239644D855}"/>
              </a:ext>
            </a:extLst>
          </p:cNvPr>
          <p:cNvSpPr txBox="1"/>
          <p:nvPr/>
        </p:nvSpPr>
        <p:spPr>
          <a:xfrm>
            <a:off x="4172014" y="5977158"/>
            <a:ext cx="14683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master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0492F30-C4E7-4157-8CCA-5AA9A02AE109}"/>
              </a:ext>
            </a:extLst>
          </p:cNvPr>
          <p:cNvCxnSpPr/>
          <p:nvPr/>
        </p:nvCxnSpPr>
        <p:spPr>
          <a:xfrm>
            <a:off x="613575" y="7303327"/>
            <a:ext cx="508458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B358CA5-BE6C-499D-A510-E93E70DD5E21}"/>
              </a:ext>
            </a:extLst>
          </p:cNvPr>
          <p:cNvSpPr txBox="1"/>
          <p:nvPr/>
        </p:nvSpPr>
        <p:spPr>
          <a:xfrm>
            <a:off x="5944082" y="7060098"/>
            <a:ext cx="7886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B25D43E4-E75D-43B7-ABAF-9E30BFCDB2FB}"/>
              </a:ext>
            </a:extLst>
          </p:cNvPr>
          <p:cNvSpPr/>
          <p:nvPr/>
        </p:nvSpPr>
        <p:spPr>
          <a:xfrm>
            <a:off x="3331047" y="7588976"/>
            <a:ext cx="356257" cy="850636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4D10A68-0AD9-427A-98AE-22402336206B}"/>
              </a:ext>
            </a:extLst>
          </p:cNvPr>
          <p:cNvSpPr/>
          <p:nvPr/>
        </p:nvSpPr>
        <p:spPr>
          <a:xfrm rot="10800000">
            <a:off x="2921313" y="7533343"/>
            <a:ext cx="356277" cy="850636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6206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K8S 概</a:t>
            </a:r>
            <a:r>
              <a:rPr lang="en-US" altLang="zh-CN" dirty="0"/>
              <a:t>    </a:t>
            </a:r>
            <a:r>
              <a:rPr dirty="0"/>
              <a:t>念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F6750F-94F4-45B8-9000-1D837A30CC37}"/>
              </a:ext>
            </a:extLst>
          </p:cNvPr>
          <p:cNvSpPr/>
          <p:nvPr/>
        </p:nvSpPr>
        <p:spPr>
          <a:xfrm>
            <a:off x="519875" y="8510369"/>
            <a:ext cx="1093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https://www.kubernetes.org.cn/kubernetes-pod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3D1DE5-4147-41D0-A3F4-1FEAE2BD8AB2}"/>
              </a:ext>
            </a:extLst>
          </p:cNvPr>
          <p:cNvSpPr/>
          <p:nvPr/>
        </p:nvSpPr>
        <p:spPr>
          <a:xfrm>
            <a:off x="1150905" y="7864038"/>
            <a:ext cx="6000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http://dockone.io/article/2682</a:t>
            </a:r>
          </a:p>
        </p:txBody>
      </p:sp>
      <p:sp>
        <p:nvSpPr>
          <p:cNvPr id="8" name="Shape 156">
            <a:extLst>
              <a:ext uri="{FF2B5EF4-FFF2-40B4-BE49-F238E27FC236}">
                <a16:creationId xmlns:a16="http://schemas.microsoft.com/office/drawing/2014/main" id="{5D8CB56D-5F33-4485-8F39-29DF48493CBF}"/>
              </a:ext>
            </a:extLst>
          </p:cNvPr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zh-CN" dirty="0">
                <a:solidFill>
                  <a:schemeClr val="tx1"/>
                </a:solidFill>
              </a:rPr>
              <a:t>POD &amp; 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pic-pods-5.png">
            <a:extLst>
              <a:ext uri="{FF2B5EF4-FFF2-40B4-BE49-F238E27FC236}">
                <a16:creationId xmlns:a16="http://schemas.microsoft.com/office/drawing/2014/main" id="{FA9127F0-70DA-4DC7-880F-758901413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2" y="3896767"/>
            <a:ext cx="6295242" cy="282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-pods-6.png">
            <a:extLst>
              <a:ext uri="{FF2B5EF4-FFF2-40B4-BE49-F238E27FC236}">
                <a16:creationId xmlns:a16="http://schemas.microsoft.com/office/drawing/2014/main" id="{0B3868AC-4C39-4916-BA3B-1EF11DBF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66" y="3175452"/>
            <a:ext cx="4514818" cy="362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3670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" name="Shape 156">
            <a:extLst>
              <a:ext uri="{FF2B5EF4-FFF2-40B4-BE49-F238E27FC236}">
                <a16:creationId xmlns:a16="http://schemas.microsoft.com/office/drawing/2014/main" id="{5D8CB56D-5F33-4485-8F39-29DF48493CBF}"/>
              </a:ext>
            </a:extLst>
          </p:cNvPr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D24A44-E728-40B3-8302-68E820D8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908300"/>
            <a:ext cx="60198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918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" name="Shape 156">
            <a:extLst>
              <a:ext uri="{FF2B5EF4-FFF2-40B4-BE49-F238E27FC236}">
                <a16:creationId xmlns:a16="http://schemas.microsoft.com/office/drawing/2014/main" id="{5D8CB56D-5F33-4485-8F39-29DF48493CBF}"/>
              </a:ext>
            </a:extLst>
          </p:cNvPr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Service</a:t>
            </a:r>
            <a:r>
              <a:rPr lang="zh-CN" altLang="en-US" dirty="0">
                <a:solidFill>
                  <a:schemeClr val="tx1"/>
                </a:solidFill>
              </a:rPr>
              <a:t>的三种类型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22DD2C-F757-4DA1-BD6F-E20241C82894}"/>
              </a:ext>
            </a:extLst>
          </p:cNvPr>
          <p:cNvSpPr txBox="1"/>
          <p:nvPr/>
        </p:nvSpPr>
        <p:spPr>
          <a:xfrm>
            <a:off x="952500" y="3363135"/>
            <a:ext cx="680208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ClusterIP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dirty="0" err="1"/>
              <a:t>NodePort</a:t>
            </a:r>
            <a:endParaRPr lang="en-US" altLang="zh-CN" dirty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dirty="0" err="1"/>
              <a:t>LoadBalancer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2E05A6-D983-4080-B953-DF1F136A51C8}"/>
              </a:ext>
            </a:extLst>
          </p:cNvPr>
          <p:cNvSpPr/>
          <p:nvPr/>
        </p:nvSpPr>
        <p:spPr>
          <a:xfrm>
            <a:off x="952500" y="5990549"/>
            <a:ext cx="6000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http://dockone.io/article/4884</a:t>
            </a:r>
          </a:p>
        </p:txBody>
      </p:sp>
    </p:spTree>
    <p:extLst>
      <p:ext uri="{BB962C8B-B14F-4D97-AF65-F5344CB8AC3E}">
        <p14:creationId xmlns:p14="http://schemas.microsoft.com/office/powerpoint/2010/main" val="32369060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BB06C-94C8-4711-B618-204E23C6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Kubectl</a:t>
            </a:r>
            <a:r>
              <a:rPr lang="en-US" altLang="zh-CN" dirty="0"/>
              <a:t> </a:t>
            </a:r>
            <a:r>
              <a:rPr lang="zh-CN" altLang="en-US" dirty="0"/>
              <a:t>命令详解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C98808-ACA4-45F5-918D-E9A57392CD68}"/>
              </a:ext>
            </a:extLst>
          </p:cNvPr>
          <p:cNvSpPr/>
          <p:nvPr/>
        </p:nvSpPr>
        <p:spPr>
          <a:xfrm>
            <a:off x="952500" y="3755640"/>
            <a:ext cx="10607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https://jimmysong.io/kubernetes-handbook/guide/kubectl-cheatsheet.html</a:t>
            </a:r>
          </a:p>
        </p:txBody>
      </p:sp>
    </p:spTree>
    <p:extLst>
      <p:ext uri="{BB962C8B-B14F-4D97-AF65-F5344CB8AC3E}">
        <p14:creationId xmlns:p14="http://schemas.microsoft.com/office/powerpoint/2010/main" val="32875649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" name="Shape 156">
            <a:extLst>
              <a:ext uri="{FF2B5EF4-FFF2-40B4-BE49-F238E27FC236}">
                <a16:creationId xmlns:a16="http://schemas.microsoft.com/office/drawing/2014/main" id="{5D8CB56D-5F33-4485-8F39-29DF48493CBF}"/>
              </a:ext>
            </a:extLst>
          </p:cNvPr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zh-CN" dirty="0" err="1">
                <a:solidFill>
                  <a:schemeClr val="tx1"/>
                </a:solidFill>
              </a:rPr>
              <a:t>Yaml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部署文件详解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D24A44-E728-40B3-8302-68E820D8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908300"/>
            <a:ext cx="60198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492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BB06C-94C8-4711-B618-204E23C6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部署</a:t>
            </a:r>
            <a:r>
              <a:rPr lang="en-US" altLang="zh-CN" dirty="0"/>
              <a:t>dotnet core </a:t>
            </a:r>
            <a:r>
              <a:rPr lang="en-US" altLang="zh-CN" dirty="0" err="1"/>
              <a:t>api</a:t>
            </a:r>
            <a:r>
              <a:rPr lang="zh-CN" altLang="en-US" dirty="0"/>
              <a:t>到</a:t>
            </a:r>
            <a:r>
              <a:rPr lang="en-US" altLang="zh-CN" dirty="0"/>
              <a:t>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0707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4692479" y="5804075"/>
            <a:ext cx="3666646" cy="41021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出过一个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基础视频，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天内学习人数达到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2K(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流量猛如水，账单让我流泪，现在已收费）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出过一个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微服务的实战视频，截止发稿，报名人数已达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909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。（什么时候破千呀？）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把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CORE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在互联网领域的架构实践通过视频、文章的方式进行推广和普及。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en-US" altLang="zh-CN" sz="1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video.jessetalk.cn</a:t>
            </a:r>
          </a:p>
          <a:p>
            <a:pPr>
              <a:defRPr sz="1800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5759449" y="2395126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刘腾飞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1F80E9-BFFA-4629-AFE8-C38585C21062}"/>
              </a:ext>
            </a:extLst>
          </p:cNvPr>
          <p:cNvSpPr/>
          <p:nvPr/>
        </p:nvSpPr>
        <p:spPr>
          <a:xfrm>
            <a:off x="7347210" y="5554810"/>
            <a:ext cx="65024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180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折腾，找不到合适的岗位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想实现抱负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暴富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不想给人打工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所以现在创业了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未知、意外和挑战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在新零售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SAAS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方向创业</a:t>
            </a:r>
          </a:p>
          <a:p>
            <a:pPr>
              <a:defRPr sz="1800"/>
            </a:pPr>
            <a:r>
              <a:rPr lang="en-US" altLang="zh-CN" sz="1400" u="sng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www.collectin.cn</a:t>
            </a:r>
            <a:r>
              <a:rPr lang="en-US" altLang="zh-CN" sz="1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hape 124">
            <a:extLst>
              <a:ext uri="{FF2B5EF4-FFF2-40B4-BE49-F238E27FC236}">
                <a16:creationId xmlns:a16="http://schemas.microsoft.com/office/drawing/2014/main" id="{CC349345-D250-4389-B57E-64F5DFD3557A}"/>
              </a:ext>
            </a:extLst>
          </p:cNvPr>
          <p:cNvSpPr txBox="1">
            <a:spLocks/>
          </p:cNvSpPr>
          <p:nvPr/>
        </p:nvSpPr>
        <p:spPr>
          <a:xfrm>
            <a:off x="-539662" y="5554810"/>
            <a:ext cx="5334000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sz="180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hangingPunct="1">
              <a:defRPr sz="1800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博客园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推荐博主</a:t>
            </a:r>
          </a:p>
          <a:p>
            <a:pPr hangingPunct="1"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（由于多年不务正业已被移出排名榜）</a:t>
            </a:r>
          </a:p>
          <a:p>
            <a:pPr hangingPunct="1"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公众号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jessetalks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作者</a:t>
            </a:r>
          </a:p>
          <a:p>
            <a:pPr hangingPunct="1"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infoQ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上发表过几篇文章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hangingPunct="1">
              <a:defRPr sz="18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计划在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年完成一本书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hangingPunct="1">
              <a:defRPr sz="180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hangingPunct="1">
              <a:defRPr sz="1800"/>
            </a:pPr>
            <a:endParaRPr lang="zh-CN" altLang="en-US" sz="1400" u="sng" dirty="0">
              <a:solidFill>
                <a:schemeClr val="tx1">
                  <a:lumMod val="85000"/>
                  <a:lumOff val="1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hangingPunct="1">
              <a:defRPr sz="1800"/>
            </a:pPr>
            <a:r>
              <a:rPr lang="en-US" altLang="zh-CN" sz="1400" u="sng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www.jessetalk.cn</a:t>
            </a:r>
            <a:endParaRPr lang="en-US" sz="1400" u="sng" dirty="0">
              <a:solidFill>
                <a:schemeClr val="tx1">
                  <a:lumMod val="85000"/>
                  <a:lumOff val="1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B8787C-AB9D-4431-8A73-EF6CF9FB0A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94" y="1012193"/>
            <a:ext cx="1277011" cy="1223624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3AE248-DA1B-4E24-B4D6-C81F3FA15F9C}"/>
              </a:ext>
            </a:extLst>
          </p:cNvPr>
          <p:cNvSpPr txBox="1"/>
          <p:nvPr/>
        </p:nvSpPr>
        <p:spPr>
          <a:xfrm>
            <a:off x="4777453" y="3083148"/>
            <a:ext cx="36420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在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500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强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/B/A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轮公司写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Bug</a:t>
            </a:r>
            <a:r>
              <a:rPr lang="zh-CN" altLang="en-US" sz="1200" dirty="0"/>
              <a:t>和带着一群人写</a:t>
            </a:r>
            <a:r>
              <a:rPr lang="en-US" altLang="zh-CN" sz="1200" dirty="0"/>
              <a:t>Bug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可能很难摆脱程序员的标签，那就让它发扬光大吧。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CED66-B210-465A-9BD1-155D6C36C5DE}"/>
              </a:ext>
            </a:extLst>
          </p:cNvPr>
          <p:cNvSpPr/>
          <p:nvPr/>
        </p:nvSpPr>
        <p:spPr>
          <a:xfrm>
            <a:off x="686844" y="4271506"/>
            <a:ext cx="2855935" cy="12105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FFFF"/>
                </a:solidFill>
              </a:rPr>
              <a:t>写作与分享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BD7F8E-3E1E-4657-AA2C-42DA40A0B942}"/>
              </a:ext>
            </a:extLst>
          </p:cNvPr>
          <p:cNvSpPr/>
          <p:nvPr/>
        </p:nvSpPr>
        <p:spPr>
          <a:xfrm>
            <a:off x="5074432" y="4271506"/>
            <a:ext cx="2855935" cy="121058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FFFF"/>
                </a:solidFill>
              </a:rPr>
              <a:t>教学赚钱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EFF6EC-926E-4192-9B7A-666F02D9EC1C}"/>
              </a:ext>
            </a:extLst>
          </p:cNvPr>
          <p:cNvSpPr/>
          <p:nvPr/>
        </p:nvSpPr>
        <p:spPr>
          <a:xfrm>
            <a:off x="9170442" y="4271506"/>
            <a:ext cx="2855935" cy="12105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FFFF"/>
                </a:solidFill>
              </a:rPr>
              <a:t>创业赔钱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1917" y="5194227"/>
            <a:ext cx="6414095" cy="3768189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783" y="1155627"/>
            <a:ext cx="6414096" cy="3768189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221" y="3064282"/>
            <a:ext cx="5778586" cy="3187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4444" y="6274173"/>
            <a:ext cx="1945670" cy="124422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9620" y="2109470"/>
            <a:ext cx="2489201" cy="97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K8S </a:t>
            </a:r>
            <a:r>
              <a:rPr dirty="0" err="1"/>
              <a:t>核心组件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etcd</a:t>
            </a:r>
            <a:r>
              <a:rPr dirty="0"/>
              <a:t> </a:t>
            </a:r>
            <a:r>
              <a:rPr dirty="0" err="1"/>
              <a:t>保存了整个集群的状态</a:t>
            </a:r>
            <a:r>
              <a:rPr dirty="0"/>
              <a:t>；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api</a:t>
            </a:r>
            <a:r>
              <a:rPr dirty="0"/>
              <a:t> server </a:t>
            </a:r>
            <a:r>
              <a:rPr dirty="0" err="1"/>
              <a:t>提供了资源操作的唯一入口，并提供认证、授权、访问控制、API注册和发现等机制</a:t>
            </a:r>
            <a:r>
              <a:rPr dirty="0"/>
              <a:t>；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/>
              <a:t>controller manager </a:t>
            </a:r>
            <a:r>
              <a:rPr dirty="0" err="1"/>
              <a:t>负责维护集群的状态，比如故障检测、自动扩展、滚动更新等</a:t>
            </a:r>
            <a:r>
              <a:rPr dirty="0"/>
              <a:t>；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/>
              <a:t>scheduler </a:t>
            </a:r>
            <a:r>
              <a:rPr dirty="0" err="1"/>
              <a:t>负责资源的调度，按照预定的调度策略将Pod调度到相应的机器上</a:t>
            </a:r>
            <a:r>
              <a:rPr dirty="0"/>
              <a:t>；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kubelet</a:t>
            </a:r>
            <a:r>
              <a:rPr dirty="0"/>
              <a:t>  </a:t>
            </a:r>
            <a:r>
              <a:rPr dirty="0" err="1"/>
              <a:t>负责维护容器的生命周期，同时也负责Volume（CVI）和网络（CNI）的管理</a:t>
            </a:r>
            <a:r>
              <a:rPr dirty="0"/>
              <a:t>；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/>
              <a:t>container runtime </a:t>
            </a:r>
            <a:r>
              <a:rPr dirty="0" err="1"/>
              <a:t>负责镜像管理以及Pod和容器的真正运行（CRI</a:t>
            </a:r>
            <a:r>
              <a:rPr dirty="0"/>
              <a:t>）；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kube</a:t>
            </a:r>
            <a:r>
              <a:rPr dirty="0"/>
              <a:t>-proxy </a:t>
            </a:r>
            <a:r>
              <a:rPr dirty="0" err="1"/>
              <a:t>负责为Service提供cluster内部的服务发现和负载均衡</a:t>
            </a:r>
            <a:r>
              <a:rPr dirty="0"/>
              <a:t>；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952500" y="16067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K8S 调度过程</a:t>
            </a:r>
          </a:p>
        </p:txBody>
      </p:sp>
      <p:grpSp>
        <p:nvGrpSpPr>
          <p:cNvPr id="171" name="Group 171"/>
          <p:cNvGrpSpPr/>
          <p:nvPr/>
        </p:nvGrpSpPr>
        <p:grpSpPr>
          <a:xfrm>
            <a:off x="-1" y="2578063"/>
            <a:ext cx="13004801" cy="7207111"/>
            <a:chOff x="0" y="0"/>
            <a:chExt cx="13004800" cy="7207109"/>
          </a:xfrm>
        </p:grpSpPr>
        <p:pic>
          <p:nvPicPr>
            <p:cNvPr id="16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04800" cy="7162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hape 170"/>
            <p:cNvSpPr/>
            <p:nvPr/>
          </p:nvSpPr>
          <p:spPr>
            <a:xfrm>
              <a:off x="9084041" y="6522564"/>
              <a:ext cx="3775463" cy="6845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K8S 高可用集群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739868"/>
            <a:ext cx="13004801" cy="5560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2740990" y="8437033"/>
            <a:ext cx="614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Node 1</a:t>
            </a:r>
          </a:p>
        </p:txBody>
      </p:sp>
      <p:sp>
        <p:nvSpPr>
          <p:cNvPr id="176" name="Shape 176"/>
          <p:cNvSpPr/>
          <p:nvPr/>
        </p:nvSpPr>
        <p:spPr>
          <a:xfrm>
            <a:off x="4806856" y="8437033"/>
            <a:ext cx="61402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Node 2</a:t>
            </a:r>
          </a:p>
        </p:txBody>
      </p:sp>
      <p:sp>
        <p:nvSpPr>
          <p:cNvPr id="177" name="Shape 177"/>
          <p:cNvSpPr/>
          <p:nvPr/>
        </p:nvSpPr>
        <p:spPr>
          <a:xfrm>
            <a:off x="6737256" y="8437033"/>
            <a:ext cx="614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Node 3</a:t>
            </a:r>
          </a:p>
        </p:txBody>
      </p:sp>
      <p:sp>
        <p:nvSpPr>
          <p:cNvPr id="178" name="Shape 178"/>
          <p:cNvSpPr/>
          <p:nvPr/>
        </p:nvSpPr>
        <p:spPr>
          <a:xfrm>
            <a:off x="10111274" y="8437033"/>
            <a:ext cx="63931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Node 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实战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.NET Core</a:t>
            </a:r>
            <a:r>
              <a:rPr lang="zh-CN" altLang="en-US" dirty="0"/>
              <a:t>微服务</a:t>
            </a:r>
            <a:r>
              <a:rPr lang="en-US" altLang="zh-CN" dirty="0"/>
              <a:t>on K8S</a:t>
            </a:r>
            <a:endParaRPr dirty="0"/>
          </a:p>
        </p:txBody>
      </p:sp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xfrm>
            <a:off x="952500" y="3771240"/>
            <a:ext cx="3405744" cy="5982360"/>
          </a:xfrm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统一认证授权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服务发现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网关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集中配置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服务通讯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微服务治理</a:t>
            </a:r>
            <a:endParaRPr dirty="0"/>
          </a:p>
        </p:txBody>
      </p:sp>
      <p:sp>
        <p:nvSpPr>
          <p:cNvPr id="4" name="Shape 188">
            <a:extLst>
              <a:ext uri="{FF2B5EF4-FFF2-40B4-BE49-F238E27FC236}">
                <a16:creationId xmlns:a16="http://schemas.microsoft.com/office/drawing/2014/main" id="{D419EC03-B336-4AF9-A6C0-209C9F11A39B}"/>
              </a:ext>
            </a:extLst>
          </p:cNvPr>
          <p:cNvSpPr txBox="1">
            <a:spLocks/>
          </p:cNvSpPr>
          <p:nvPr/>
        </p:nvSpPr>
        <p:spPr>
          <a:xfrm>
            <a:off x="4799528" y="3379355"/>
            <a:ext cx="3405744" cy="598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en-US" altLang="zh-CN" sz="2484" dirty="0"/>
              <a:t>Ingress</a:t>
            </a:r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zh-CN" altLang="en-US" sz="2484" dirty="0"/>
              <a:t>存储卷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en-US" altLang="zh-CN" sz="2484" dirty="0" err="1"/>
              <a:t>Statefulsets</a:t>
            </a:r>
            <a:r>
              <a:rPr lang="en-US" altLang="zh-CN" sz="2484" dirty="0"/>
              <a:t> </a:t>
            </a:r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zh-CN" altLang="en-US" sz="2484" dirty="0"/>
              <a:t>权限控制 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zh-CN" altLang="en-US" sz="2484" dirty="0"/>
              <a:t>网络策略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en-US" altLang="zh-CN" sz="2484" dirty="0"/>
              <a:t>Helm</a:t>
            </a:r>
            <a:r>
              <a:rPr lang="zh-CN" altLang="en-US" sz="2484" dirty="0"/>
              <a:t>打包部署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zh-CN" altLang="en-US" sz="2484" dirty="0"/>
              <a:t>集群部署</a:t>
            </a:r>
            <a:endParaRPr lang="en-US" altLang="zh-CN" sz="2484" dirty="0"/>
          </a:p>
        </p:txBody>
      </p:sp>
      <p:sp>
        <p:nvSpPr>
          <p:cNvPr id="5" name="Shape 188">
            <a:extLst>
              <a:ext uri="{FF2B5EF4-FFF2-40B4-BE49-F238E27FC236}">
                <a16:creationId xmlns:a16="http://schemas.microsoft.com/office/drawing/2014/main" id="{A05F1C56-8984-4A92-91C8-F03CB1DAF2EC}"/>
              </a:ext>
            </a:extLst>
          </p:cNvPr>
          <p:cNvSpPr txBox="1">
            <a:spLocks/>
          </p:cNvSpPr>
          <p:nvPr/>
        </p:nvSpPr>
        <p:spPr>
          <a:xfrm>
            <a:off x="8264896" y="4671786"/>
            <a:ext cx="3405744" cy="4820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en-US" altLang="zh-CN" sz="2484" dirty="0"/>
              <a:t>ES</a:t>
            </a:r>
            <a:r>
              <a:rPr lang="zh-CN" altLang="en-US" sz="2484" dirty="0"/>
              <a:t>集群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en-US" altLang="zh-CN" sz="2484" dirty="0"/>
              <a:t>Mongo</a:t>
            </a:r>
            <a:r>
              <a:rPr lang="zh-CN" altLang="en-US" sz="2484" dirty="0"/>
              <a:t>集群 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en-US" altLang="zh-CN" sz="2484" dirty="0"/>
              <a:t>Redis</a:t>
            </a:r>
            <a:r>
              <a:rPr lang="zh-CN" altLang="en-US" sz="2484" dirty="0"/>
              <a:t>集群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zh-CN" altLang="en-US" sz="2484" dirty="0"/>
              <a:t>监控方案</a:t>
            </a:r>
            <a:endParaRPr lang="en-US" altLang="zh-CN" sz="2484" dirty="0"/>
          </a:p>
          <a:p>
            <a:pPr marL="306704" indent="-306704" defTabSz="403097" hangingPunct="1">
              <a:spcBef>
                <a:spcPts val="2800"/>
              </a:spcBef>
              <a:defRPr sz="2484"/>
            </a:pPr>
            <a:r>
              <a:rPr lang="zh-CN" altLang="en-US" sz="2484" dirty="0"/>
              <a:t>完整运行微服务</a:t>
            </a:r>
            <a:endParaRPr lang="en-US" altLang="zh-CN" sz="2484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B7AD4F-36F2-4356-A9B6-0051B2142BBF}"/>
              </a:ext>
            </a:extLst>
          </p:cNvPr>
          <p:cNvSpPr/>
          <p:nvPr/>
        </p:nvSpPr>
        <p:spPr>
          <a:xfrm>
            <a:off x="1148154" y="3222847"/>
            <a:ext cx="2327564" cy="4719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微服务核心思想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DABE06-C3B5-4930-A6D8-A028DCF013CD}"/>
              </a:ext>
            </a:extLst>
          </p:cNvPr>
          <p:cNvSpPr/>
          <p:nvPr/>
        </p:nvSpPr>
        <p:spPr>
          <a:xfrm>
            <a:off x="4560125" y="3222847"/>
            <a:ext cx="2327564" cy="4719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K8S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高级进阶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5C1EA3-1914-41D5-BD4D-680A64F203BF}"/>
              </a:ext>
            </a:extLst>
          </p:cNvPr>
          <p:cNvSpPr/>
          <p:nvPr/>
        </p:nvSpPr>
        <p:spPr>
          <a:xfrm>
            <a:off x="7954487" y="3204141"/>
            <a:ext cx="2757055" cy="4719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FFFF"/>
                </a:solidFill>
              </a:rPr>
              <a:t>微服务完整实践 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.NET Core</a:t>
            </a:r>
            <a:r>
              <a:rPr lang="zh-CN" altLang="en-US" dirty="0"/>
              <a:t>微服务</a:t>
            </a:r>
            <a:r>
              <a:rPr lang="en-US" altLang="zh-CN" dirty="0"/>
              <a:t>on K8S</a:t>
            </a:r>
            <a:endParaRPr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A0F275-43A5-4988-B72C-E8F163993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889921"/>
              </p:ext>
            </p:extLst>
          </p:nvPr>
        </p:nvGraphicFramePr>
        <p:xfrm>
          <a:off x="1585575" y="2603500"/>
          <a:ext cx="6502401" cy="6705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467">
                  <a:extLst>
                    <a:ext uri="{9D8B030D-6E8A-4147-A177-3AD203B41FA5}">
                      <a16:colId xmlns:a16="http://schemas.microsoft.com/office/drawing/2014/main" val="3892750898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783870473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285828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12</a:t>
                      </a:r>
                      <a:r>
                        <a:rPr lang="zh-CN" altLang="en-US" b="0" dirty="0"/>
                        <a:t>月第一周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存储卷</a:t>
                      </a:r>
                      <a:endParaRPr lang="en-US" altLang="zh-CN" sz="1800" b="0" dirty="0"/>
                    </a:p>
                    <a:p>
                      <a:r>
                        <a:rPr lang="en-US" altLang="zh-CN" b="0" dirty="0"/>
                        <a:t>Ingress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19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月第二周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/>
                        <a:t>Statefulsets</a:t>
                      </a:r>
                      <a:endParaRPr lang="en-US" altLang="zh-CN" sz="1800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权限控制 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4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月第三周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网络策略</a:t>
                      </a:r>
                      <a:endParaRPr lang="en-US" altLang="zh-CN" sz="1800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Helm</a:t>
                      </a:r>
                      <a:r>
                        <a:rPr lang="zh-CN" altLang="en-US" sz="1800" dirty="0"/>
                        <a:t>打包部署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5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月第四周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集群部署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3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月第一周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ES</a:t>
                      </a:r>
                      <a:r>
                        <a:rPr lang="zh-CN" altLang="en-US" sz="1800" dirty="0"/>
                        <a:t>集群</a:t>
                      </a:r>
                      <a:endParaRPr lang="en-US" altLang="zh-CN" sz="1800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Mongo</a:t>
                      </a:r>
                      <a:r>
                        <a:rPr lang="zh-CN" altLang="en-US" sz="1800" dirty="0"/>
                        <a:t>集群 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3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月第二周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Redis</a:t>
                      </a:r>
                      <a:r>
                        <a:rPr lang="zh-CN" altLang="en-US" sz="1800" dirty="0"/>
                        <a:t>集群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276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月第三周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统一认证授权</a:t>
                      </a:r>
                      <a:endParaRPr lang="en-US" altLang="zh-CN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服务发现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月第四周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网关</a:t>
                      </a:r>
                      <a:endParaRPr lang="en-US" altLang="zh-CN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集中配置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16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月第一周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服务通讯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5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月第二周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监控方案</a:t>
                      </a:r>
                      <a:endParaRPr lang="en-US" altLang="zh-CN" sz="1800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137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月第三周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微服务治理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3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月第四周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微服务完整运行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2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月第一周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52937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87519E3-7084-4BD9-93A8-F836ED65B6EE}"/>
              </a:ext>
            </a:extLst>
          </p:cNvPr>
          <p:cNvSpPr txBox="1"/>
          <p:nvPr/>
        </p:nvSpPr>
        <p:spPr>
          <a:xfrm>
            <a:off x="8212173" y="5385515"/>
            <a:ext cx="371593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每周六更新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线上视频</a:t>
            </a:r>
            <a:endParaRPr lang="en-US" altLang="zh-CN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微信群答疑</a:t>
            </a:r>
          </a:p>
        </p:txBody>
      </p:sp>
    </p:spTree>
    <p:extLst>
      <p:ext uri="{BB962C8B-B14F-4D97-AF65-F5344CB8AC3E}">
        <p14:creationId xmlns:p14="http://schemas.microsoft.com/office/powerpoint/2010/main" val="13186776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.NET Core</a:t>
            </a:r>
            <a:r>
              <a:rPr lang="zh-CN" altLang="en-US" dirty="0"/>
              <a:t>微服务</a:t>
            </a:r>
            <a:r>
              <a:rPr lang="en-US" altLang="zh-CN" dirty="0"/>
              <a:t>on K8S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7519E3-7084-4BD9-93A8-F836ED65B6EE}"/>
              </a:ext>
            </a:extLst>
          </p:cNvPr>
          <p:cNvSpPr txBox="1"/>
          <p:nvPr/>
        </p:nvSpPr>
        <p:spPr>
          <a:xfrm>
            <a:off x="4644435" y="3881085"/>
            <a:ext cx="37159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Why me? 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890418-1B0A-40C3-BCF2-852D7FD8ED51}"/>
              </a:ext>
            </a:extLst>
          </p:cNvPr>
          <p:cNvSpPr/>
          <p:nvPr/>
        </p:nvSpPr>
        <p:spPr>
          <a:xfrm>
            <a:off x="1151906" y="3552266"/>
            <a:ext cx="3693226" cy="471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FFFF"/>
                </a:solidFill>
              </a:rPr>
              <a:t>通俗易懂、由浅入深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6F6A1F-617A-4697-BCBD-FFDE4FDC0260}"/>
              </a:ext>
            </a:extLst>
          </p:cNvPr>
          <p:cNvSpPr/>
          <p:nvPr/>
        </p:nvSpPr>
        <p:spPr>
          <a:xfrm>
            <a:off x="1151906" y="4277964"/>
            <a:ext cx="3693226" cy="471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FFFF"/>
                </a:solidFill>
              </a:rPr>
              <a:t>从实际业务出发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3DAFC-C55D-4C2C-815B-E8BEF8DA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5312230"/>
            <a:ext cx="54864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68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.NET Core</a:t>
            </a:r>
            <a:r>
              <a:rPr lang="zh-CN" altLang="en-US" dirty="0"/>
              <a:t>微服务</a:t>
            </a:r>
            <a:r>
              <a:rPr lang="en-US" altLang="zh-CN" dirty="0"/>
              <a:t>on K8S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4AC464-13FD-46E3-A990-76E7BF2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11" y="4543441"/>
            <a:ext cx="2647950" cy="234315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C386A40-0ABF-4DC5-B2C0-F75EC6F6473B}"/>
              </a:ext>
            </a:extLst>
          </p:cNvPr>
          <p:cNvGrpSpPr/>
          <p:nvPr/>
        </p:nvGrpSpPr>
        <p:grpSpPr>
          <a:xfrm>
            <a:off x="1294412" y="2352228"/>
            <a:ext cx="2647951" cy="2062659"/>
            <a:chOff x="1745674" y="3356759"/>
            <a:chExt cx="2647951" cy="206265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87253BD-CCB3-4447-9CCB-5F2632AC27F4}"/>
                </a:ext>
              </a:extLst>
            </p:cNvPr>
            <p:cNvSpPr/>
            <p:nvPr/>
          </p:nvSpPr>
          <p:spPr>
            <a:xfrm>
              <a:off x="1745674" y="3356759"/>
              <a:ext cx="2647951" cy="15200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F20DA6-CC55-493D-A2F6-41F7ABB37BD6}"/>
                </a:ext>
              </a:extLst>
            </p:cNvPr>
            <p:cNvSpPr txBox="1"/>
            <p:nvPr/>
          </p:nvSpPr>
          <p:spPr>
            <a:xfrm>
              <a:off x="2144716" y="3757706"/>
              <a:ext cx="184986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.net</a:t>
              </a:r>
              <a:r>
                <a: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core</a:t>
              </a: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微服务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on K8S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0B68CD8-CEF7-4A96-8F81-F4D8402E1513}"/>
                </a:ext>
              </a:extLst>
            </p:cNvPr>
            <p:cNvSpPr/>
            <p:nvPr/>
          </p:nvSpPr>
          <p:spPr>
            <a:xfrm>
              <a:off x="1745674" y="4947494"/>
              <a:ext cx="2647950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398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元</a:t>
              </a: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BADB649-8B39-4D7E-BD4A-52C063B2E3C9}"/>
              </a:ext>
            </a:extLst>
          </p:cNvPr>
          <p:cNvSpPr txBox="1"/>
          <p:nvPr/>
        </p:nvSpPr>
        <p:spPr>
          <a:xfrm>
            <a:off x="4132568" y="2711815"/>
            <a:ext cx="35362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12.8</a:t>
            </a:r>
            <a:r>
              <a:rPr lang="zh-CN" altLang="en-US" dirty="0"/>
              <a:t>之前  </a:t>
            </a:r>
            <a:r>
              <a:rPr lang="zh-CN" altLang="en-US" sz="4000" dirty="0">
                <a:solidFill>
                  <a:srgbClr val="FF0000"/>
                </a:solidFill>
              </a:rPr>
              <a:t>￥</a:t>
            </a:r>
            <a:r>
              <a:rPr lang="en-US" altLang="zh-CN" sz="4000" dirty="0">
                <a:solidFill>
                  <a:srgbClr val="FF0000"/>
                </a:solidFill>
              </a:rPr>
              <a:t>298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A13D81-DE5F-48D5-8760-D7635819EC72}"/>
              </a:ext>
            </a:extLst>
          </p:cNvPr>
          <p:cNvSpPr txBox="1"/>
          <p:nvPr/>
        </p:nvSpPr>
        <p:spPr>
          <a:xfrm>
            <a:off x="4172372" y="3429960"/>
            <a:ext cx="77168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原来分布式项目实战同学 </a:t>
            </a:r>
            <a:r>
              <a:rPr lang="en-US" altLang="zh-CN" dirty="0"/>
              <a:t>-100</a:t>
            </a:r>
            <a:r>
              <a:rPr lang="zh-CN" altLang="en-US" dirty="0"/>
              <a:t> </a:t>
            </a:r>
            <a:r>
              <a:rPr lang="zh-CN" altLang="en-US" sz="4000" dirty="0">
                <a:solidFill>
                  <a:srgbClr val="FF0000"/>
                </a:solidFill>
              </a:rPr>
              <a:t>￥</a:t>
            </a:r>
            <a:r>
              <a:rPr lang="en-US" altLang="zh-CN" sz="4000" dirty="0">
                <a:solidFill>
                  <a:srgbClr val="FF0000"/>
                </a:solidFill>
              </a:rPr>
              <a:t>198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7E5014-2C96-4556-9CC1-949990D2BB39}"/>
              </a:ext>
            </a:extLst>
          </p:cNvPr>
          <p:cNvSpPr/>
          <p:nvPr/>
        </p:nvSpPr>
        <p:spPr>
          <a:xfrm>
            <a:off x="4803068" y="4770624"/>
            <a:ext cx="2647951" cy="1520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130830-D779-469B-AFAE-24B785913BA7}"/>
              </a:ext>
            </a:extLst>
          </p:cNvPr>
          <p:cNvSpPr txBox="1"/>
          <p:nvPr/>
        </p:nvSpPr>
        <p:spPr>
          <a:xfrm>
            <a:off x="5202110" y="5171571"/>
            <a:ext cx="184986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.net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core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微服务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on K8S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9C77659-3D3C-46A0-B8F0-69FF22191AE9}"/>
              </a:ext>
            </a:extLst>
          </p:cNvPr>
          <p:cNvSpPr/>
          <p:nvPr/>
        </p:nvSpPr>
        <p:spPr>
          <a:xfrm>
            <a:off x="4803068" y="6361359"/>
            <a:ext cx="2647950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398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元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D0A226-4ABE-4100-8061-332FE22BBCC4}"/>
              </a:ext>
            </a:extLst>
          </p:cNvPr>
          <p:cNvSpPr txBox="1"/>
          <p:nvPr/>
        </p:nvSpPr>
        <p:spPr>
          <a:xfrm>
            <a:off x="4141882" y="5351264"/>
            <a:ext cx="4616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0290EB-A562-43B8-B289-2D139B0B1DE7}"/>
              </a:ext>
            </a:extLst>
          </p:cNvPr>
          <p:cNvSpPr txBox="1"/>
          <p:nvPr/>
        </p:nvSpPr>
        <p:spPr>
          <a:xfrm>
            <a:off x="8736167" y="5636460"/>
            <a:ext cx="14715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FF0000"/>
                </a:solidFill>
              </a:rPr>
              <a:t>￥</a:t>
            </a:r>
            <a:r>
              <a:rPr lang="en-US" altLang="zh-CN" sz="4000" dirty="0">
                <a:solidFill>
                  <a:srgbClr val="FF0000"/>
                </a:solidFill>
              </a:rPr>
              <a:t>596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FEF99F-36FC-4A40-9FBE-9AF845C8CEA2}"/>
              </a:ext>
            </a:extLst>
          </p:cNvPr>
          <p:cNvSpPr txBox="1"/>
          <p:nvPr/>
        </p:nvSpPr>
        <p:spPr>
          <a:xfrm>
            <a:off x="8030801" y="5530643"/>
            <a:ext cx="4616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dirty="0"/>
              <a:t>=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FAF5020-E759-48A0-B60F-D1B6E8E5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15" y="6965950"/>
            <a:ext cx="2647950" cy="234315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4922A933-6ABA-40D1-A91E-25A22A9400BD}"/>
              </a:ext>
            </a:extLst>
          </p:cNvPr>
          <p:cNvSpPr/>
          <p:nvPr/>
        </p:nvSpPr>
        <p:spPr>
          <a:xfrm>
            <a:off x="4803067" y="7194005"/>
            <a:ext cx="2647951" cy="1520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167DAA9-AA26-4F96-8AAA-83F04DBF8785}"/>
              </a:ext>
            </a:extLst>
          </p:cNvPr>
          <p:cNvSpPr txBox="1"/>
          <p:nvPr/>
        </p:nvSpPr>
        <p:spPr>
          <a:xfrm>
            <a:off x="5202109" y="7594952"/>
            <a:ext cx="184986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.net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core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微服务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on K8S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FECC27-5757-403A-8A07-789661AB0980}"/>
              </a:ext>
            </a:extLst>
          </p:cNvPr>
          <p:cNvSpPr/>
          <p:nvPr/>
        </p:nvSpPr>
        <p:spPr>
          <a:xfrm>
            <a:off x="4803067" y="8784740"/>
            <a:ext cx="2647950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398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元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4202CA1-BD77-4D6F-BB74-8C39A1C5C520}"/>
              </a:ext>
            </a:extLst>
          </p:cNvPr>
          <p:cNvSpPr txBox="1"/>
          <p:nvPr/>
        </p:nvSpPr>
        <p:spPr>
          <a:xfrm>
            <a:off x="4132568" y="7701508"/>
            <a:ext cx="4616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85AA55E-AF07-4D7C-A48D-311849D356EA}"/>
              </a:ext>
            </a:extLst>
          </p:cNvPr>
          <p:cNvSpPr txBox="1"/>
          <p:nvPr/>
        </p:nvSpPr>
        <p:spPr>
          <a:xfrm>
            <a:off x="11011906" y="7730692"/>
            <a:ext cx="14715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FF0000"/>
                </a:solidFill>
              </a:rPr>
              <a:t>￥</a:t>
            </a:r>
            <a:r>
              <a:rPr lang="en-US" altLang="zh-CN" sz="4000" dirty="0">
                <a:solidFill>
                  <a:srgbClr val="FF0000"/>
                </a:solidFill>
              </a:rPr>
              <a:t>646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1F843C-6ABD-4434-808B-DDFEE7B4F436}"/>
              </a:ext>
            </a:extLst>
          </p:cNvPr>
          <p:cNvSpPr txBox="1"/>
          <p:nvPr/>
        </p:nvSpPr>
        <p:spPr>
          <a:xfrm>
            <a:off x="10306540" y="7698508"/>
            <a:ext cx="4616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dirty="0"/>
              <a:t>=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15A5C92-8894-4FAD-BD0B-0C6CB273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105" y="6982297"/>
            <a:ext cx="2657475" cy="23622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91CC160-4B42-43D2-99FD-C8D5FA1986C4}"/>
              </a:ext>
            </a:extLst>
          </p:cNvPr>
          <p:cNvSpPr txBox="1"/>
          <p:nvPr/>
        </p:nvSpPr>
        <p:spPr>
          <a:xfrm>
            <a:off x="7558747" y="7698508"/>
            <a:ext cx="4616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48169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976251" y="27178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祝大家明年升职加薪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21D0CD-928E-4D4D-A6E1-CCEF8BFC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52" y="4876800"/>
            <a:ext cx="28670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457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satOff val="-3355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三个问题</a:t>
            </a:r>
            <a:endParaRPr dirty="0"/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dirty="0"/>
              <a:t>K8S </a:t>
            </a:r>
            <a:r>
              <a:rPr dirty="0" err="1"/>
              <a:t>是什么</a:t>
            </a:r>
            <a:r>
              <a:rPr dirty="0"/>
              <a:t>？</a:t>
            </a:r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dirty="0" err="1"/>
              <a:t>它能够干什么</a:t>
            </a:r>
            <a:r>
              <a:rPr dirty="0"/>
              <a:t>？</a:t>
            </a:r>
            <a:r>
              <a:rPr lang="zh-CN" altLang="en-US" dirty="0"/>
              <a:t>为什么如此的重要？</a:t>
            </a:r>
            <a:endParaRPr dirty="0"/>
          </a:p>
          <a:p>
            <a:pPr marL="228600" indent="-228600">
              <a:buSzPct val="100000"/>
              <a:buAutoNum type="arabicPeriod"/>
              <a:defRPr>
                <a:solidFill>
                  <a:srgbClr val="FFFFFF"/>
                </a:solidFill>
              </a:defRPr>
            </a:pPr>
            <a:r>
              <a:rPr dirty="0" err="1"/>
              <a:t>我们该如何来学习它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317500"/>
            <a:ext cx="12319000" cy="911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565150"/>
            <a:ext cx="12344400" cy="8318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728633" y="7945966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测试环境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5168900" y="8081433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生产环境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4880"/>
            <a:ext cx="13004801" cy="8371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持续集成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50" y="2510366"/>
            <a:ext cx="7607300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5733" y="2387600"/>
            <a:ext cx="9042401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2" animBg="1" advAuto="0"/>
      <p:bldP spid="200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日志搜集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150" y="3003550"/>
            <a:ext cx="9334500" cy="466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参考资料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 defTabSz="414781">
              <a:defRPr sz="2272"/>
            </a:pPr>
            <a:r>
              <a:rPr u="sng">
                <a:hlinkClick r:id="rId2"/>
              </a:rPr>
              <a:t>https://www.kubernetes.org.cn/docs</a:t>
            </a:r>
            <a:r>
              <a:t> </a:t>
            </a:r>
          </a:p>
          <a:p>
            <a:pPr algn="l" defTabSz="414781">
              <a:defRPr sz="2272"/>
            </a:pPr>
            <a:r>
              <a:rPr u="sng">
                <a:hlinkClick r:id="rId3"/>
              </a:rPr>
              <a:t>https://kubernetes.io/docs/reference/kubectl/kubectl/</a:t>
            </a:r>
          </a:p>
          <a:p>
            <a:pPr algn="l" defTabSz="414781">
              <a:defRPr sz="2272"/>
            </a:pPr>
            <a:r>
              <a:rPr u="sng">
                <a:hlinkClick r:id="rId4"/>
              </a:rPr>
              <a:t>https://blog.csdn.net/gongxsh00/article/details/79932136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A2379-7D09-4DA7-8E0A-F0C90D70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掌握学习的方法</a:t>
            </a:r>
          </a:p>
        </p:txBody>
      </p:sp>
      <p:pic>
        <p:nvPicPr>
          <p:cNvPr id="1026" name="Picture 2" descr="https://gss0.bdstatic.com/94o3dSag_xI4khGkpoWK1HF6hhy/baike/c0%3Dbaike272%2C5%2C5%2C272%2C90/sign=8bd9607126dda3cc1fe9b07260805264/f2deb48f8c5494ee30f0f6f725f5e0fe98257e0a.jpg">
            <a:extLst>
              <a:ext uri="{FF2B5EF4-FFF2-40B4-BE49-F238E27FC236}">
                <a16:creationId xmlns:a16="http://schemas.microsoft.com/office/drawing/2014/main" id="{984E0DF1-1404-4FF7-995E-59AA840C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6" y="3551878"/>
            <a:ext cx="3921660" cy="392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D6CCFE-CDDF-46B0-B7D8-5FD2248543DB}"/>
              </a:ext>
            </a:extLst>
          </p:cNvPr>
          <p:cNvSpPr txBox="1"/>
          <p:nvPr/>
        </p:nvSpPr>
        <p:spPr>
          <a:xfrm>
            <a:off x="4275116" y="4395111"/>
            <a:ext cx="805147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/>
              <a:t>先了解全貌和整体</a:t>
            </a:r>
            <a:endParaRPr lang="en-US" altLang="zh-CN" sz="2400" dirty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/>
              <a:t>对整体结构进入拆分、梳理脉络</a:t>
            </a:r>
            <a:endParaRPr lang="en-US" altLang="zh-CN" sz="2400" dirty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/>
              <a:t>马上开始行动</a:t>
            </a:r>
            <a:endParaRPr lang="en-US" altLang="zh-CN" sz="2400" dirty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在动的过程中逐步加深，每一个阶段有阶段性目标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/>
              <a:t>及时进行回顾与复盘，与理论相结合</a:t>
            </a:r>
            <a:endParaRPr lang="en-US" altLang="zh-CN" sz="2400" dirty="0"/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5475281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A2379-7D09-4DA7-8E0A-F0C90D70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学习金字塔</a:t>
            </a:r>
          </a:p>
        </p:txBody>
      </p:sp>
      <p:pic>
        <p:nvPicPr>
          <p:cNvPr id="2050" name="Picture 2" descr="http://5b0988e595225.cdn.sohucs.com/images/20171115/a561796fc1f04dafa7b92de58040bab7.png">
            <a:extLst>
              <a:ext uri="{FF2B5EF4-FFF2-40B4-BE49-F238E27FC236}">
                <a16:creationId xmlns:a16="http://schemas.microsoft.com/office/drawing/2014/main" id="{3F3A4E57-2786-4DB2-8A12-BD9D71F4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" y="2528290"/>
            <a:ext cx="12087225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348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学习K8S的路径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952500" y="2449572"/>
            <a:ext cx="11099800" cy="635174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 err="1"/>
              <a:t>了解基本概念及核心组件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使用本地单节点集群来学习</a:t>
            </a:r>
            <a:r>
              <a:rPr lang="en-US" altLang="zh-CN" dirty="0"/>
              <a:t>k8s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用</a:t>
            </a:r>
            <a:r>
              <a:rPr lang="en-US" altLang="zh-CN" dirty="0" err="1"/>
              <a:t>kubectl</a:t>
            </a:r>
            <a:r>
              <a:rPr lang="en-US" altLang="zh-CN" dirty="0"/>
              <a:t> </a:t>
            </a:r>
            <a:r>
              <a:rPr lang="zh-CN" altLang="en-US" dirty="0"/>
              <a:t>与本地集群建立连接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部署服务到 </a:t>
            </a:r>
            <a:r>
              <a:rPr lang="en-US" altLang="zh-CN" dirty="0"/>
              <a:t>k8s</a:t>
            </a:r>
            <a:r>
              <a:rPr lang="zh-CN" altLang="en-US" dirty="0"/>
              <a:t>集群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对</a:t>
            </a:r>
            <a:r>
              <a:rPr lang="en-US" altLang="zh-CN" dirty="0"/>
              <a:t>k8s</a:t>
            </a:r>
            <a:r>
              <a:rPr lang="zh-CN" altLang="en-US" dirty="0"/>
              <a:t>服务进行扩容、更新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进一步学习</a:t>
            </a:r>
            <a:r>
              <a:rPr lang="en-US" altLang="zh-CN" dirty="0"/>
              <a:t>k8s</a:t>
            </a:r>
            <a:r>
              <a:rPr lang="zh-CN" altLang="en-US" dirty="0"/>
              <a:t>资源（</a:t>
            </a:r>
            <a:r>
              <a:rPr lang="en-US" altLang="zh-CN" dirty="0"/>
              <a:t>pod, deployment, service, </a:t>
            </a:r>
            <a:r>
              <a:rPr lang="en-US" altLang="zh-CN" dirty="0" err="1"/>
              <a:t>statefulset</a:t>
            </a:r>
            <a:r>
              <a:rPr lang="en-US" altLang="zh-CN" dirty="0"/>
              <a:t>, ingress…)</a:t>
            </a:r>
            <a:endParaRPr lang="zh-CN" altLang="en-US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lang="zh-CN" altLang="en-US" dirty="0"/>
              <a:t>设计微服务</a:t>
            </a:r>
            <a:endParaRPr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搭建k8s集群或者使用云服务商的k8s服务</a:t>
            </a:r>
            <a:endParaRPr lang="en-US" altLang="zh-CN" dirty="0"/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 err="1"/>
              <a:t>添加持续集成、日志搜集、监控和指标度量、跟踪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vs VM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敏捷地应用创建和部署</a:t>
            </a:r>
            <a:endParaRPr dirty="0"/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持续开发，集成和部署</a:t>
            </a:r>
            <a:endParaRPr dirty="0"/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开发和运行相分离</a:t>
            </a:r>
            <a:endParaRPr dirty="0"/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开发，测试和生产环境的持续</a:t>
            </a:r>
            <a:endParaRPr dirty="0"/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云和操作系统版本的可移植性，可以运行在</a:t>
            </a:r>
            <a:r>
              <a:rPr dirty="0"/>
              <a:t> Ubuntu, RHEL, CoreOS, on-prem, Google Container </a:t>
            </a:r>
            <a:r>
              <a:rPr dirty="0" err="1"/>
              <a:t>Engine,和任何其它的运行环境中</a:t>
            </a:r>
            <a:r>
              <a:rPr dirty="0"/>
              <a:t>。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松耦合，分布式，弹性，自由的微服务</a:t>
            </a:r>
            <a:endParaRPr dirty="0"/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资源隔离：可以预测的应用性能</a:t>
            </a:r>
            <a:endParaRPr dirty="0"/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rPr dirty="0" err="1"/>
              <a:t>资源使用：高效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容器集群</a:t>
            </a:r>
          </a:p>
        </p:txBody>
      </p:sp>
      <p:sp>
        <p:nvSpPr>
          <p:cNvPr id="141" name="Shape 141"/>
          <p:cNvSpPr/>
          <p:nvPr/>
        </p:nvSpPr>
        <p:spPr>
          <a:xfrm>
            <a:off x="2819400" y="3284025"/>
            <a:ext cx="1839781" cy="699757"/>
          </a:xfrm>
          <a:prstGeom prst="rect">
            <a:avLst/>
          </a:prstGeom>
          <a:solidFill>
            <a:srgbClr val="4173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镜像</a:t>
            </a:r>
          </a:p>
        </p:txBody>
      </p:sp>
      <p:sp>
        <p:nvSpPr>
          <p:cNvPr id="142" name="Shape 142"/>
          <p:cNvSpPr/>
          <p:nvPr/>
        </p:nvSpPr>
        <p:spPr>
          <a:xfrm>
            <a:off x="2819400" y="4088358"/>
            <a:ext cx="1839781" cy="699757"/>
          </a:xfrm>
          <a:prstGeom prst="rect">
            <a:avLst/>
          </a:prstGeom>
          <a:solidFill>
            <a:srgbClr val="4173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镜像</a:t>
            </a:r>
          </a:p>
        </p:txBody>
      </p:sp>
      <p:sp>
        <p:nvSpPr>
          <p:cNvPr id="143" name="Shape 143"/>
          <p:cNvSpPr/>
          <p:nvPr/>
        </p:nvSpPr>
        <p:spPr>
          <a:xfrm>
            <a:off x="2819400" y="4923813"/>
            <a:ext cx="1839781" cy="699758"/>
          </a:xfrm>
          <a:prstGeom prst="rect">
            <a:avLst/>
          </a:prstGeom>
          <a:solidFill>
            <a:srgbClr val="4173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镜像</a:t>
            </a:r>
          </a:p>
        </p:txBody>
      </p:sp>
      <p:sp>
        <p:nvSpPr>
          <p:cNvPr id="144" name="Shape 144"/>
          <p:cNvSpPr/>
          <p:nvPr/>
        </p:nvSpPr>
        <p:spPr>
          <a:xfrm>
            <a:off x="2220686" y="2689655"/>
            <a:ext cx="7860005" cy="3528286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6233405" y="2896228"/>
            <a:ext cx="15878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Docker</a:t>
            </a:r>
          </a:p>
        </p:txBody>
      </p:sp>
      <p:sp>
        <p:nvSpPr>
          <p:cNvPr id="146" name="Shape 146"/>
          <p:cNvSpPr/>
          <p:nvPr/>
        </p:nvSpPr>
        <p:spPr>
          <a:xfrm>
            <a:off x="2819400" y="4088358"/>
            <a:ext cx="1839781" cy="699757"/>
          </a:xfrm>
          <a:prstGeom prst="rect">
            <a:avLst/>
          </a:prstGeom>
          <a:solidFill>
            <a:srgbClr val="4173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镜像</a:t>
            </a:r>
          </a:p>
        </p:txBody>
      </p:sp>
      <p:sp>
        <p:nvSpPr>
          <p:cNvPr id="147" name="Shape 147"/>
          <p:cNvSpPr/>
          <p:nvPr/>
        </p:nvSpPr>
        <p:spPr>
          <a:xfrm>
            <a:off x="6316133" y="4088358"/>
            <a:ext cx="1839781" cy="699757"/>
          </a:xfrm>
          <a:prstGeom prst="rect">
            <a:avLst/>
          </a:prstGeom>
          <a:solidFill>
            <a:srgbClr val="4173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容器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2832100" y="6563601"/>
            <a:ext cx="11099800" cy="699758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rPr dirty="0" err="1"/>
              <a:t>同一个容器在同一台Host上能部署几份</a:t>
            </a:r>
            <a:r>
              <a:rPr dirty="0"/>
              <a:t>？</a:t>
            </a:r>
          </a:p>
        </p:txBody>
      </p:sp>
      <p:sp>
        <p:nvSpPr>
          <p:cNvPr id="149" name="Shape 149"/>
          <p:cNvSpPr/>
          <p:nvPr/>
        </p:nvSpPr>
        <p:spPr>
          <a:xfrm>
            <a:off x="2819400" y="7189411"/>
            <a:ext cx="51680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2400"/>
            </a:lvl1pPr>
          </a:lstStyle>
          <a:p>
            <a:r>
              <a:rPr dirty="0" err="1"/>
              <a:t>如果实现在多台机器上</a:t>
            </a:r>
            <a:r>
              <a:rPr lang="zh-CN" altLang="en-US" dirty="0"/>
              <a:t>快速</a:t>
            </a:r>
            <a:r>
              <a:rPr dirty="0" err="1"/>
              <a:t>部署</a:t>
            </a:r>
            <a:r>
              <a:rPr dirty="0"/>
              <a:t>？</a:t>
            </a:r>
          </a:p>
        </p:txBody>
      </p:sp>
      <p:sp>
        <p:nvSpPr>
          <p:cNvPr id="150" name="Shape 150"/>
          <p:cNvSpPr/>
          <p:nvPr/>
        </p:nvSpPr>
        <p:spPr>
          <a:xfrm>
            <a:off x="2836333" y="7813923"/>
            <a:ext cx="7569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2400"/>
            </a:lvl1pPr>
          </a:lstStyle>
          <a:p>
            <a:r>
              <a:t>不同容器在不同机器上如何交互？如何做负载均衡？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8880 0.001595" pathEditMode="relative">
                                      <p:cBhvr>
                                        <p:cTn id="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2" animBg="1" advAuto="0"/>
      <p:bldP spid="147" grpId="3" animBg="1" advAuto="0"/>
      <p:bldP spid="148" grpId="4" animBg="1" advAuto="0"/>
      <p:bldP spid="149" grpId="5" animBg="1" advAuto="0"/>
      <p:bldP spid="150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K8S 介绍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half" idx="1"/>
          </p:nvPr>
        </p:nvSpPr>
        <p:spPr>
          <a:xfrm>
            <a:off x="952500" y="4625535"/>
            <a:ext cx="11099800" cy="3617472"/>
          </a:xfrm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3060"/>
            </a:pPr>
            <a:r>
              <a:rPr dirty="0" err="1"/>
              <a:t>快速而有预期地部署你的应用</a:t>
            </a:r>
            <a:endParaRPr dirty="0"/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rPr dirty="0" err="1"/>
              <a:t>极速地扩展你的应用</a:t>
            </a:r>
            <a:endParaRPr dirty="0"/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rPr dirty="0" err="1"/>
              <a:t>无缝对接新的应用功能</a:t>
            </a:r>
            <a:endParaRPr dirty="0"/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rPr dirty="0" err="1"/>
              <a:t>节省资源，优化硬件资源的使用</a:t>
            </a:r>
            <a:endParaRPr dirty="0"/>
          </a:p>
        </p:txBody>
      </p:sp>
      <p:sp>
        <p:nvSpPr>
          <p:cNvPr id="154" name="Shape 154"/>
          <p:cNvSpPr/>
          <p:nvPr/>
        </p:nvSpPr>
        <p:spPr>
          <a:xfrm>
            <a:off x="883164" y="2768639"/>
            <a:ext cx="106807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r>
              <a:rPr dirty="0" err="1"/>
              <a:t>一个用于容器集群的自动化部署、扩容以及运维的开源平台</a:t>
            </a:r>
            <a:endParaRPr dirty="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6671</TotalTime>
  <Words>932</Words>
  <Application>Microsoft Office PowerPoint</Application>
  <PresentationFormat>自定义</PresentationFormat>
  <Paragraphs>265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Helvetica Light</vt:lpstr>
      <vt:lpstr>Helvetica Neue</vt:lpstr>
      <vt:lpstr>Helvetica</vt:lpstr>
      <vt:lpstr>Microsoft Sans Serif</vt:lpstr>
      <vt:lpstr>White</vt:lpstr>
      <vt:lpstr>PowerPoint 演示文稿</vt:lpstr>
      <vt:lpstr>PowerPoint 演示文稿</vt:lpstr>
      <vt:lpstr>三个问题</vt:lpstr>
      <vt:lpstr>掌握学习的方法</vt:lpstr>
      <vt:lpstr>学习金字塔</vt:lpstr>
      <vt:lpstr>学习K8S的路径</vt:lpstr>
      <vt:lpstr>Docker vs VM</vt:lpstr>
      <vt:lpstr>Docker 容器集群</vt:lpstr>
      <vt:lpstr>K8S 介绍</vt:lpstr>
      <vt:lpstr>K8S 介绍</vt:lpstr>
      <vt:lpstr>Agenda</vt:lpstr>
      <vt:lpstr>K8S集群基本概念</vt:lpstr>
      <vt:lpstr>PowerPoint 演示文稿</vt:lpstr>
      <vt:lpstr>K8S 概    念</vt:lpstr>
      <vt:lpstr>PowerPoint 演示文稿</vt:lpstr>
      <vt:lpstr>PowerPoint 演示文稿</vt:lpstr>
      <vt:lpstr>Kubectl 命令详解</vt:lpstr>
      <vt:lpstr>PowerPoint 演示文稿</vt:lpstr>
      <vt:lpstr>部署dotnet core api到k8s</vt:lpstr>
      <vt:lpstr>PowerPoint 演示文稿</vt:lpstr>
      <vt:lpstr>K8S 核心组件</vt:lpstr>
      <vt:lpstr>K8S 调度过程</vt:lpstr>
      <vt:lpstr>K8S 高可用集群</vt:lpstr>
      <vt:lpstr>实战</vt:lpstr>
      <vt:lpstr>.NET Core微服务on K8S</vt:lpstr>
      <vt:lpstr>.NET Core微服务on K8S</vt:lpstr>
      <vt:lpstr>.NET Core微服务on K8S</vt:lpstr>
      <vt:lpstr>.NET Core微服务on K8S</vt:lpstr>
      <vt:lpstr>祝大家明年升职加薪</vt:lpstr>
      <vt:lpstr>PowerPoint 演示文稿</vt:lpstr>
      <vt:lpstr>测试环境</vt:lpstr>
      <vt:lpstr>生产环境</vt:lpstr>
      <vt:lpstr>持续集成</vt:lpstr>
      <vt:lpstr>日志搜集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Jesse</cp:lastModifiedBy>
  <cp:revision>66</cp:revision>
  <dcterms:modified xsi:type="dcterms:W3CDTF">2018-11-25T04:46:06Z</dcterms:modified>
</cp:coreProperties>
</file>